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311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300" r:id="rId47"/>
    <p:sldId id="301" r:id="rId48"/>
    <p:sldId id="302" r:id="rId49"/>
    <p:sldId id="312" r:id="rId50"/>
    <p:sldId id="303" r:id="rId51"/>
    <p:sldId id="304" r:id="rId52"/>
    <p:sldId id="308" r:id="rId53"/>
    <p:sldId id="309" r:id="rId54"/>
    <p:sldId id="310" r:id="rId55"/>
    <p:sldId id="306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551D-0AC8-4352-A630-14C3655F6174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FEC-0E54-4863-92FE-E26FAEC9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115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551D-0AC8-4352-A630-14C3655F6174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FEC-0E54-4863-92FE-E26FAEC9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95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551D-0AC8-4352-A630-14C3655F6174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FEC-0E54-4863-92FE-E26FAEC9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70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551D-0AC8-4352-A630-14C3655F6174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FEC-0E54-4863-92FE-E26FAEC9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18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551D-0AC8-4352-A630-14C3655F6174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FEC-0E54-4863-92FE-E26FAEC9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48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551D-0AC8-4352-A630-14C3655F6174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FEC-0E54-4863-92FE-E26FAEC9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315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551D-0AC8-4352-A630-14C3655F6174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FEC-0E54-4863-92FE-E26FAEC9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3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551D-0AC8-4352-A630-14C3655F6174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FEC-0E54-4863-92FE-E26FAEC9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4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551D-0AC8-4352-A630-14C3655F6174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FEC-0E54-4863-92FE-E26FAEC9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02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551D-0AC8-4352-A630-14C3655F6174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FEC-0E54-4863-92FE-E26FAEC9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06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551D-0AC8-4352-A630-14C3655F6174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FEC-0E54-4863-92FE-E26FAEC9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9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E551D-0AC8-4352-A630-14C3655F6174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FAFEC-0E54-4863-92FE-E26FAEC9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934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# 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Group </a:t>
            </a:r>
            <a:r>
              <a:rPr lang="en-US" dirty="0"/>
              <a:t>work of:</a:t>
            </a:r>
          </a:p>
          <a:p>
            <a:r>
              <a:rPr lang="en-US" dirty="0" err="1"/>
              <a:t>Minahil</a:t>
            </a:r>
            <a:r>
              <a:rPr lang="en-US" dirty="0"/>
              <a:t> </a:t>
            </a:r>
            <a:r>
              <a:rPr lang="en-US" dirty="0" err="1"/>
              <a:t>Aamir</a:t>
            </a:r>
            <a:endParaRPr lang="en-US" dirty="0"/>
          </a:p>
          <a:p>
            <a:r>
              <a:rPr lang="en-US" dirty="0" err="1"/>
              <a:t>Mahnoor</a:t>
            </a:r>
            <a:r>
              <a:rPr lang="en-US" dirty="0"/>
              <a:t> </a:t>
            </a:r>
            <a:r>
              <a:rPr lang="en-US" dirty="0" err="1"/>
              <a:t>Chughtai</a:t>
            </a:r>
            <a:endParaRPr lang="en-US" dirty="0"/>
          </a:p>
          <a:p>
            <a:r>
              <a:rPr lang="en-US" dirty="0" err="1"/>
              <a:t>Hamza</a:t>
            </a:r>
            <a:r>
              <a:rPr lang="en-US" dirty="0"/>
              <a:t> Ahmed</a:t>
            </a:r>
          </a:p>
          <a:p>
            <a:r>
              <a:rPr lang="en-US" dirty="0"/>
              <a:t>Khalid Ali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935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#5. Thymus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Has Endocrine Function.</a:t>
            </a:r>
          </a:p>
          <a:p>
            <a:r>
              <a:rPr lang="en-US" dirty="0" smtClean="0"/>
              <a:t>Secretes hormone called </a:t>
            </a:r>
            <a:r>
              <a:rPr lang="en-US" dirty="0" err="1" smtClean="0"/>
              <a:t>Thymosin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Involved in the maturation and differentiation of the T-Cells.</a:t>
            </a:r>
          </a:p>
          <a:p>
            <a:r>
              <a:rPr lang="en-US" dirty="0" smtClean="0"/>
              <a:t>Thymus          Largest          Infancy &amp; Childhood</a:t>
            </a:r>
          </a:p>
          <a:p>
            <a:r>
              <a:rPr lang="en-US" dirty="0" smtClean="0"/>
              <a:t>Thymus          Stars Shrinking         Old Age</a:t>
            </a:r>
          </a:p>
          <a:p>
            <a:r>
              <a:rPr lang="en-US" dirty="0" smtClean="0"/>
              <a:t>Plays a role in </a:t>
            </a:r>
            <a:r>
              <a:rPr lang="en-US" i="1" dirty="0" smtClean="0"/>
              <a:t>increasing efficiency </a:t>
            </a:r>
            <a:r>
              <a:rPr lang="en-US" dirty="0" smtClean="0"/>
              <a:t>of immune system.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2438400" y="4038600"/>
            <a:ext cx="457200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4572000" y="4038600"/>
            <a:ext cx="381000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2438400" y="46482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791200" y="46482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6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719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/>
          <a:lstStyle/>
          <a:p>
            <a:r>
              <a:rPr lang="en-US" b="1" dirty="0" smtClean="0"/>
              <a:t>Tonsils: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masses of lymphatic tissue in the throat.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Function: Traps and kills invading particles.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Spleen: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 </a:t>
            </a:r>
            <a:r>
              <a:rPr lang="en-US" dirty="0" smtClean="0"/>
              <a:t>Organ near the stomach in Abdominal Cavity.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One of the sites for lymphatic maturation.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Disposal site for worn-out blood cells.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905000"/>
            <a:ext cx="38100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04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04800"/>
            <a:ext cx="8153400" cy="6324600"/>
          </a:xfrm>
        </p:spPr>
      </p:pic>
    </p:spTree>
    <p:extLst>
      <p:ext uri="{BB962C8B-B14F-4D97-AF65-F5344CB8AC3E}">
        <p14:creationId xmlns:p14="http://schemas.microsoft.com/office/powerpoint/2010/main" val="14233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Point!!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All the organs of Immune System involve: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Cell Manufacturing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Cell Differentiation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Circulating Lymph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90600" y="2667000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007660" y="3848100"/>
            <a:ext cx="762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007660" y="4938215"/>
            <a:ext cx="838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313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Functions of Immune System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      </a:t>
            </a:r>
            <a:endParaRPr lang="en-US" b="1" i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91440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61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IMMUNE SYSTEM RESPONSES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sz="4000" dirty="0" smtClean="0"/>
              <a:t>. Nonspecific ISR          2. Specific ISR</a:t>
            </a:r>
            <a:endParaRPr lang="en-US" sz="4000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137012" y="1905000"/>
            <a:ext cx="10668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562600" y="1905000"/>
            <a:ext cx="955343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64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NonSpecific</a:t>
            </a:r>
            <a:r>
              <a:rPr lang="en-US" b="1" dirty="0" smtClean="0"/>
              <a:t> Immune System Response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a. Phagocytosis                             b. Inflammation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905000" y="2133600"/>
            <a:ext cx="13716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638800" y="2286000"/>
            <a:ext cx="9906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44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a. Phagocytosis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of engulfing or eating up a particle.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421340"/>
            <a:ext cx="81026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52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of Phagocytosis is performed by 2 types of Leukocytes.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a. Granulocytes                             b. Macrophages</a:t>
            </a:r>
            <a:endParaRPr lang="en-US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057400" y="3200400"/>
            <a:ext cx="8382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096000" y="3200400"/>
            <a:ext cx="7620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68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"/>
            <a:ext cx="8229600" cy="6354763"/>
          </a:xfrm>
        </p:spPr>
        <p:txBody>
          <a:bodyPr/>
          <a:lstStyle/>
          <a:p>
            <a:r>
              <a:rPr lang="en-US" b="1" dirty="0" smtClean="0"/>
              <a:t>Granulocytes:  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Granules filled with chemicals.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When in contact with the invader, they release their chemicals which attack the invader.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447260"/>
            <a:ext cx="6248399" cy="41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29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3962400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UNDERSTANDING </a:t>
            </a:r>
            <a:br>
              <a:rPr lang="en-US" sz="6600" b="1" dirty="0" smtClean="0"/>
            </a:br>
            <a:r>
              <a:rPr lang="en-US" sz="6600" b="1" dirty="0" smtClean="0"/>
              <a:t>STRESS AND DISEASE.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40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/>
          <a:lstStyle/>
          <a:p>
            <a:r>
              <a:rPr lang="en-US" b="1" dirty="0" smtClean="0"/>
              <a:t>Macrophages: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Perform variety of immune function.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Scavenging for worn-out cells and debris.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Secrete variety of important chemicals for immune responses and initiation of actions.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037" y="3148819"/>
            <a:ext cx="6923964" cy="372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22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b. Inflammation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Second type of Nonspecific ISR</a:t>
            </a:r>
          </a:p>
          <a:p>
            <a:r>
              <a:rPr lang="en-US" dirty="0" smtClean="0"/>
              <a:t>Works to restore the damaged tissue due to injury or an invasion.</a:t>
            </a:r>
          </a:p>
          <a:p>
            <a:r>
              <a:rPr lang="en-US" dirty="0" smtClean="0"/>
              <a:t>When injury occurs: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Blood vessels dilate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Increase blood flow to the site of injury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This blood flow causes warmth and itchy feeling and redness that accompany inflammation.</a:t>
            </a:r>
          </a:p>
        </p:txBody>
      </p:sp>
    </p:spTree>
    <p:extLst>
      <p:ext uri="{BB962C8B-B14F-4D97-AF65-F5344CB8AC3E}">
        <p14:creationId xmlns:p14="http://schemas.microsoft.com/office/powerpoint/2010/main" val="358536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"/>
            <a:ext cx="8001000" cy="6172200"/>
          </a:xfrm>
        </p:spPr>
      </p:pic>
    </p:spTree>
    <p:extLst>
      <p:ext uri="{BB962C8B-B14F-4D97-AF65-F5344CB8AC3E}">
        <p14:creationId xmlns:p14="http://schemas.microsoft.com/office/powerpoint/2010/main" val="235375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7724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SPECIFIC IMMUNE SYSTEM RESPONSE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                    </a:t>
            </a:r>
            <a:r>
              <a:rPr lang="en-US" dirty="0" smtClean="0"/>
              <a:t>2 Types of Lymphocytes </a:t>
            </a: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     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T-Cells                                       B-Cells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828800" y="2769359"/>
            <a:ext cx="10668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721824" y="2769359"/>
            <a:ext cx="9144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95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T-Cells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45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Immune response is initiated when invaders enter.</a:t>
            </a:r>
          </a:p>
          <a:p>
            <a:r>
              <a:rPr lang="en-US" dirty="0" smtClean="0"/>
              <a:t>Macrophages attack and eat the foreign invaders leaving some fragments.</a:t>
            </a:r>
          </a:p>
          <a:p>
            <a:r>
              <a:rPr lang="en-US" dirty="0" smtClean="0"/>
              <a:t>These fragments are presented to T-cells at the inflammation site.</a:t>
            </a:r>
          </a:p>
          <a:p>
            <a:r>
              <a:rPr lang="en-US" dirty="0" smtClean="0"/>
              <a:t>T-cells </a:t>
            </a:r>
            <a:r>
              <a:rPr lang="en-US" dirty="0" err="1" smtClean="0"/>
              <a:t>recognise</a:t>
            </a:r>
            <a:r>
              <a:rPr lang="en-US" dirty="0" smtClean="0"/>
              <a:t> the invader and attacks them</a:t>
            </a:r>
          </a:p>
          <a:p>
            <a:r>
              <a:rPr lang="en-US" dirty="0" smtClean="0"/>
              <a:t>This process is known as </a:t>
            </a:r>
            <a:r>
              <a:rPr lang="en-US" b="1" i="1" dirty="0" smtClean="0"/>
              <a:t>Cell-mediated immunity </a:t>
            </a:r>
            <a:r>
              <a:rPr lang="en-US" dirty="0" smtClean="0"/>
              <a:t>because process is at body cell level.</a:t>
            </a:r>
            <a:endParaRPr lang="en-US" b="1" i="1" dirty="0" smtClean="0"/>
          </a:p>
        </p:txBody>
      </p:sp>
    </p:spTree>
    <p:extLst>
      <p:ext uri="{BB962C8B-B14F-4D97-AF65-F5344CB8AC3E}">
        <p14:creationId xmlns:p14="http://schemas.microsoft.com/office/powerpoint/2010/main" val="193655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B-Cell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Differentiates into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 smtClean="0"/>
              <a:t>     Plasma Cells                    Antibodies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514600" y="2057400"/>
            <a:ext cx="7620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143500" y="21336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21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r>
              <a:rPr lang="en-US" b="1" dirty="0" smtClean="0"/>
              <a:t>Antibodies: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Specially manufactured proteins that are made in response to a specific invader.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895600"/>
            <a:ext cx="426720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60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24762"/>
            <a:ext cx="8229600" cy="6430963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Antigens: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Foreign substances that provoke antibody manufacture.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Antibodies circulate, find and bind to the antigen</a:t>
            </a:r>
            <a:r>
              <a:rPr lang="en-US" sz="3600" dirty="0" smtClean="0"/>
              <a:t>.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b="1" dirty="0" smtClean="0"/>
              <a:t>Memory Lymphocytes: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These lymphocytes are replicated lymphocytes held in reserve.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On the re-appearance of an antigen, the memory lymphocytes reappear and destroy the invader.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These can persist for years.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8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Immunity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sz="3600" b="1" i="1" dirty="0" smtClean="0"/>
              <a:t>“Specifically tailored rapid response to foreign micro-organisms that occur with               repeated exposure.” </a:t>
            </a:r>
            <a:endParaRPr 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224799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Humoral</a:t>
            </a:r>
            <a:r>
              <a:rPr lang="en-US" b="1" dirty="0" smtClean="0"/>
              <a:t> Immunity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b="1" i="1" dirty="0" smtClean="0"/>
              <a:t>“ The system of immune response through B-cell recognition of antigens and their manufacture of antibodies is called so.”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83776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8686800" cy="6324600"/>
          </a:xfrm>
        </p:spPr>
      </p:pic>
    </p:spTree>
    <p:extLst>
      <p:ext uri="{BB962C8B-B14F-4D97-AF65-F5344CB8AC3E}">
        <p14:creationId xmlns:p14="http://schemas.microsoft.com/office/powerpoint/2010/main" val="233535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Creating Immunity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US" b="1" i="1" dirty="0" smtClean="0"/>
              <a:t>Vaccination: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 weakened form of a virus or bacteria (weak or dead pathogen) is introduced in the body stimulating the production of antibodies.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Ex: Small pox vaccination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13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u="sng" dirty="0" smtClean="0"/>
              <a:t>Immune system Disorders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/>
          <a:lstStyle/>
          <a:p>
            <a:r>
              <a:rPr lang="en-US" b="1" dirty="0" smtClean="0"/>
              <a:t>Immune deficiency: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an inadequate immune response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Side effect of chemotherapy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Can be due to failure of immune system development in infants.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AIDS (acquired immune deficiency syndrome)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Caused by the HIV virus. 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Acts to destroy the T-cells and macrophages.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21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172200"/>
          </a:xfrm>
        </p:spPr>
        <p:txBody>
          <a:bodyPr/>
          <a:lstStyle/>
          <a:p>
            <a:r>
              <a:rPr lang="en-US" b="1" dirty="0" smtClean="0"/>
              <a:t>Allergies: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An abnormal response to a foreign substance.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Treated by different allergens.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r>
              <a:rPr lang="en-US" b="1" dirty="0" smtClean="0"/>
              <a:t>Autoimmune diseases: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Occurs when the immune system attacks the body.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Immune system fails to distinguish the difference between the own body cells and the invaders.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75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             VIDEO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414071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endParaRPr lang="en-US" dirty="0" smtClean="0"/>
          </a:p>
          <a:p>
            <a:pPr marL="457200" lvl="1" indent="0">
              <a:buNone/>
            </a:pPr>
            <a:r>
              <a:rPr lang="en-US" sz="4400" b="1" i="1" u="sng" dirty="0" smtClean="0"/>
              <a:t>PSYCHONEUROIMMUNOLOGY </a:t>
            </a:r>
            <a:endParaRPr lang="en-US" sz="4400" b="1" i="1" u="sng" dirty="0"/>
          </a:p>
        </p:txBody>
      </p:sp>
    </p:spTree>
    <p:extLst>
      <p:ext uri="{BB962C8B-B14F-4D97-AF65-F5344CB8AC3E}">
        <p14:creationId xmlns:p14="http://schemas.microsoft.com/office/powerpoint/2010/main" val="354004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1066800" y="228600"/>
            <a:ext cx="7620000" cy="4603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8600"/>
            <a:ext cx="8077200" cy="6477000"/>
          </a:xfrm>
        </p:spPr>
      </p:pic>
    </p:spTree>
    <p:extLst>
      <p:ext uri="{BB962C8B-B14F-4D97-AF65-F5344CB8AC3E}">
        <p14:creationId xmlns:p14="http://schemas.microsoft.com/office/powerpoint/2010/main" val="32019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History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Termed by George </a:t>
            </a:r>
            <a:r>
              <a:rPr lang="en-US" dirty="0" err="1" smtClean="0"/>
              <a:t>Soloman</a:t>
            </a:r>
            <a:r>
              <a:rPr lang="en-US" dirty="0" smtClean="0"/>
              <a:t> and Rudolph Moos.</a:t>
            </a:r>
          </a:p>
          <a:p>
            <a:r>
              <a:rPr lang="en-US" dirty="0" smtClean="0"/>
              <a:t>Termed in 1964</a:t>
            </a:r>
          </a:p>
          <a:p>
            <a:r>
              <a:rPr lang="en-US" dirty="0" smtClean="0"/>
              <a:t>The field was dramatically shaped by the publication on classical conditioning of immune system in 1975 by </a:t>
            </a:r>
            <a:r>
              <a:rPr lang="en-US" dirty="0" err="1" smtClean="0"/>
              <a:t>Ader</a:t>
            </a:r>
            <a:r>
              <a:rPr lang="en-US" dirty="0" smtClean="0"/>
              <a:t> and </a:t>
            </a:r>
            <a:r>
              <a:rPr lang="en-US" dirty="0" err="1" smtClean="0"/>
              <a:t>Cohens</a:t>
            </a:r>
            <a:r>
              <a:rPr lang="en-US" dirty="0" smtClean="0"/>
              <a:t> study.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73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152400"/>
            <a:ext cx="8229600" cy="12223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6200"/>
            <a:ext cx="8763000" cy="6515100"/>
          </a:xfrm>
        </p:spPr>
      </p:pic>
    </p:spTree>
    <p:extLst>
      <p:ext uri="{BB962C8B-B14F-4D97-AF65-F5344CB8AC3E}">
        <p14:creationId xmlns:p14="http://schemas.microsoft.com/office/powerpoint/2010/main" val="207198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0"/>
            <a:ext cx="6781800" cy="6705600"/>
          </a:xfrm>
        </p:spPr>
      </p:pic>
    </p:spTree>
    <p:extLst>
      <p:ext uri="{BB962C8B-B14F-4D97-AF65-F5344CB8AC3E}">
        <p14:creationId xmlns:p14="http://schemas.microsoft.com/office/powerpoint/2010/main" val="355260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Research in Psychoneuroimmunology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640800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IMMUNE SYSTEM?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572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Protects body from invasion of foreign material (bacteria, viruses </a:t>
            </a:r>
            <a:r>
              <a:rPr lang="en-US" dirty="0" err="1" smtClean="0"/>
              <a:t>etc</a:t>
            </a:r>
            <a:r>
              <a:rPr lang="en-US" dirty="0" smtClean="0"/>
              <a:t>).</a:t>
            </a:r>
          </a:p>
          <a:p>
            <a:r>
              <a:rPr lang="en-US" dirty="0" smtClean="0"/>
              <a:t>Performs House-keeping functions : removes old worn-out damaged cells.</a:t>
            </a:r>
          </a:p>
          <a:p>
            <a:r>
              <a:rPr lang="en-US" dirty="0" smtClean="0"/>
              <a:t>Eliminates the enemy cells that enter the body.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36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Physical Mechanism of Influence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Possibilities for mechanism include:</a:t>
            </a:r>
          </a:p>
          <a:p>
            <a:r>
              <a:rPr lang="en-US" b="1" dirty="0" smtClean="0"/>
              <a:t>Direct Connections between Nervous and Immune system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i="1" dirty="0" smtClean="0"/>
              <a:t>Example</a:t>
            </a:r>
            <a:r>
              <a:rPr lang="en-US" dirty="0" smtClean="0"/>
              <a:t>: Effects of stress through two routes:           the PNS and the secretion of hormones.</a:t>
            </a:r>
          </a:p>
          <a:p>
            <a:r>
              <a:rPr lang="en-US" b="1" dirty="0" smtClean="0"/>
              <a:t>Indirect connection through the Neuroendocrine system.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775985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3600" dirty="0" smtClean="0"/>
              <a:t>                </a:t>
            </a:r>
            <a:r>
              <a:rPr lang="en-US" sz="3600" b="1" i="1" u="sng" dirty="0" smtClean="0"/>
              <a:t>Does Stress Cause Disease?</a:t>
            </a:r>
            <a:endParaRPr lang="en-US" sz="3600" b="1" i="1" u="sng" dirty="0"/>
          </a:p>
        </p:txBody>
      </p:sp>
    </p:spTree>
    <p:extLst>
      <p:ext uri="{BB962C8B-B14F-4D97-AF65-F5344CB8AC3E}">
        <p14:creationId xmlns:p14="http://schemas.microsoft.com/office/powerpoint/2010/main" val="6781260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dirty="0" smtClean="0"/>
              <a:t>Diathesis Stress Model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059363"/>
          </a:xfrm>
        </p:spPr>
        <p:txBody>
          <a:bodyPr/>
          <a:lstStyle/>
          <a:p>
            <a:r>
              <a:rPr lang="en-US" dirty="0" smtClean="0"/>
              <a:t>The concept was used during 1960s and 1970s to explain psychophysiological disorders.</a:t>
            </a:r>
          </a:p>
          <a:p>
            <a:r>
              <a:rPr lang="en-US" dirty="0" smtClean="0"/>
              <a:t>Focuses on two factors in the explanation of a disorder.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1. Predisposition        2. Environmental stressors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209800" y="3505200"/>
            <a:ext cx="914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876800" y="3505200"/>
            <a:ext cx="7620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3856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"/>
            <a:ext cx="9144000" cy="6705600"/>
          </a:xfrm>
        </p:spPr>
      </p:pic>
    </p:spTree>
    <p:extLst>
      <p:ext uri="{BB962C8B-B14F-4D97-AF65-F5344CB8AC3E}">
        <p14:creationId xmlns:p14="http://schemas.microsoft.com/office/powerpoint/2010/main" val="8794036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i="1" u="sng" dirty="0" smtClean="0"/>
              <a:t>Stress and Disease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25940"/>
            <a:ext cx="9067800" cy="5715000"/>
          </a:xfrm>
        </p:spPr>
        <p:txBody>
          <a:bodyPr/>
          <a:lstStyle/>
          <a:p>
            <a:r>
              <a:rPr lang="en-US" b="1" dirty="0" smtClean="0"/>
              <a:t>Headaches: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Common Problem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About 75% people experience it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Over 100 types of headaches exist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Most frequent type: </a:t>
            </a:r>
            <a:r>
              <a:rPr lang="en-US" u="sng" dirty="0" smtClean="0"/>
              <a:t>Tension Headache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Most notorious type of vascular </a:t>
            </a:r>
            <a:r>
              <a:rPr lang="en-US" dirty="0" err="1" smtClean="0"/>
              <a:t>headache:</a:t>
            </a:r>
            <a:r>
              <a:rPr lang="en-US" u="sng" dirty="0" err="1" smtClean="0"/>
              <a:t>Migraine</a:t>
            </a:r>
            <a:endParaRPr lang="en-US" u="sng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Stress is the most common reason behind these headaches.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8613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r>
              <a:rPr lang="en-US" b="1" dirty="0" smtClean="0"/>
              <a:t>Infectious Disease: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Stress is a cause of a number of infectious diseases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Common cold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Relationship between common cold and three individual measures of stress was studied.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Duration of Stressful life event was found to be more important to study than the severity.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Animal studies show that stress leads to the activation of </a:t>
            </a:r>
            <a:r>
              <a:rPr lang="en-US" dirty="0" err="1" smtClean="0"/>
              <a:t>tuberculrosis</a:t>
            </a:r>
            <a:r>
              <a:rPr lang="en-US" dirty="0" smtClean="0"/>
              <a:t> in an infected mice.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Stress also leads to the progression of HIV infection.</a:t>
            </a:r>
          </a:p>
        </p:txBody>
      </p:sp>
    </p:spTree>
    <p:extLst>
      <p:ext uri="{BB962C8B-B14F-4D97-AF65-F5344CB8AC3E}">
        <p14:creationId xmlns:p14="http://schemas.microsoft.com/office/powerpoint/2010/main" val="20351296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915400" cy="6324600"/>
          </a:xfrm>
        </p:spPr>
        <p:txBody>
          <a:bodyPr/>
          <a:lstStyle/>
          <a:p>
            <a:r>
              <a:rPr lang="en-US" b="1" dirty="0" smtClean="0"/>
              <a:t>Cardiovascular Disease: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Stress is a precipitating factor in the development of CVD.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Most important psychosocial factor related to the development of heart disease is </a:t>
            </a:r>
            <a:r>
              <a:rPr lang="en-US" u="sng" dirty="0" smtClean="0"/>
              <a:t>Job-related stress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r>
              <a:rPr lang="en-US" b="1" dirty="0" smtClean="0"/>
              <a:t>Hypertension: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Possible link between hypertension and stress is </a:t>
            </a:r>
            <a:r>
              <a:rPr lang="en-US" u="sng" dirty="0" smtClean="0"/>
              <a:t>Sodium Retention.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61566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228600"/>
            <a:ext cx="8229600" cy="4603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638800"/>
          </a:xfrm>
        </p:spPr>
        <p:txBody>
          <a:bodyPr/>
          <a:lstStyle/>
          <a:p>
            <a:r>
              <a:rPr lang="en-US" b="1" dirty="0" smtClean="0"/>
              <a:t>Reactivity: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Some people react more strongly to stress.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This response is called Reactivity.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Reactivity is related to: incidence of stroke, high rates of CVD etc.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Reasons behind Reactivity: </a:t>
            </a:r>
            <a:r>
              <a:rPr lang="en-US" dirty="0" err="1" smtClean="0"/>
              <a:t>Ethinicity</a:t>
            </a:r>
            <a:r>
              <a:rPr lang="en-US" dirty="0" smtClean="0"/>
              <a:t>, Gender discrimination, stereotype threats etc.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97384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r>
              <a:rPr lang="en-US" b="1" dirty="0" smtClean="0"/>
              <a:t>Other Physical Disorders:</a:t>
            </a:r>
          </a:p>
          <a:p>
            <a:pPr>
              <a:buFont typeface="Wingdings" pitchFamily="2" charset="2"/>
              <a:buChar char="Ø"/>
            </a:pPr>
            <a:r>
              <a:rPr lang="en-US" sz="3300" dirty="0" smtClean="0"/>
              <a:t>Diabetes Mellitus </a:t>
            </a:r>
          </a:p>
          <a:p>
            <a:pPr>
              <a:buFont typeface="Wingdings" pitchFamily="2" charset="2"/>
              <a:buChar char="Ø"/>
            </a:pPr>
            <a:r>
              <a:rPr lang="en-US" sz="3300" dirty="0" smtClean="0"/>
              <a:t>Asthma </a:t>
            </a:r>
          </a:p>
          <a:p>
            <a:pPr>
              <a:buFont typeface="Wingdings" pitchFamily="2" charset="2"/>
              <a:buChar char="Ø"/>
            </a:pPr>
            <a:r>
              <a:rPr lang="en-US" sz="3300" dirty="0" smtClean="0"/>
              <a:t>Rheumatoid Arthritis 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18531489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     VIDEO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13903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1676400"/>
            <a:ext cx="8915400" cy="2666999"/>
          </a:xfrm>
        </p:spPr>
        <p:txBody>
          <a:bodyPr/>
          <a:lstStyle/>
          <a:p>
            <a:r>
              <a:rPr lang="en-US" b="1" i="1" u="sng" dirty="0" smtClean="0"/>
              <a:t>ORGANS OF THE IMMUNE SYSTEM</a:t>
            </a:r>
            <a:endParaRPr lang="en-US" b="1" i="1" u="sng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LYMPHATIC SYSTEM</a:t>
            </a:r>
            <a:endParaRPr lang="en-US" sz="44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12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Stress and Psychological Disorders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5410200"/>
          </a:xfrm>
        </p:spPr>
        <p:txBody>
          <a:bodyPr/>
          <a:lstStyle/>
          <a:p>
            <a:r>
              <a:rPr lang="en-US" dirty="0" smtClean="0"/>
              <a:t>A strong relation between stress and mood exists.</a:t>
            </a:r>
          </a:p>
          <a:p>
            <a:r>
              <a:rPr lang="en-US" dirty="0" smtClean="0"/>
              <a:t>Bad mood can influence the immune functioning.</a:t>
            </a:r>
          </a:p>
          <a:p>
            <a:r>
              <a:rPr lang="en-US" u="sng" dirty="0" smtClean="0"/>
              <a:t>Negative Affect: </a:t>
            </a:r>
            <a:r>
              <a:rPr lang="en-US" dirty="0" smtClean="0"/>
              <a:t>general tendency to experience distress and dissatisfaction in variety of situations.</a:t>
            </a:r>
          </a:p>
          <a:p>
            <a:pPr marL="0" indent="0"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270592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915400" cy="6248400"/>
          </a:xfrm>
        </p:spPr>
        <p:txBody>
          <a:bodyPr/>
          <a:lstStyle/>
          <a:p>
            <a:r>
              <a:rPr lang="en-US" b="1" dirty="0" smtClean="0"/>
              <a:t>Depression and Anxiety Disorders: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5722"/>
            <a:ext cx="9144000" cy="406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328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9445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Post-Traumatic Stress Disorder(PTSD)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/>
          <a:lstStyle/>
          <a:p>
            <a:r>
              <a:rPr lang="en-US" dirty="0" smtClean="0"/>
              <a:t>An anxiety disorder that by definition is related to stress!!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1" i="1" dirty="0" smtClean="0"/>
              <a:t>“ The development of characteristic symptoms following exposure to an extreme traumatic stressor involving direct personal experience of an event that involves actual or threatened death or serious injury.”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75946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"/>
            <a:ext cx="8534400" cy="6477000"/>
          </a:xfrm>
        </p:spPr>
      </p:pic>
    </p:spTree>
    <p:extLst>
      <p:ext uri="{BB962C8B-B14F-4D97-AF65-F5344CB8AC3E}">
        <p14:creationId xmlns:p14="http://schemas.microsoft.com/office/powerpoint/2010/main" val="359301810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</a:t>
            </a:r>
            <a:r>
              <a:rPr lang="en-US" sz="4800" b="1" dirty="0" smtClean="0"/>
              <a:t>VIDEO!!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0615128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CONCLUSION</a:t>
            </a:r>
            <a:endParaRPr lang="en-US" b="1" u="sng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8191500" cy="5461000"/>
          </a:xfrm>
        </p:spPr>
      </p:pic>
    </p:spTree>
    <p:extLst>
      <p:ext uri="{BB962C8B-B14F-4D97-AF65-F5344CB8AC3E}">
        <p14:creationId xmlns:p14="http://schemas.microsoft.com/office/powerpoint/2010/main" val="2063253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#1. Lymph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Tissue </a:t>
            </a:r>
            <a:r>
              <a:rPr lang="en-US" sz="3600" dirty="0" smtClean="0"/>
              <a:t>and of </a:t>
            </a:r>
            <a:r>
              <a:rPr lang="en-US" sz="3600" dirty="0" smtClean="0"/>
              <a:t>Lymphatic System.</a:t>
            </a:r>
          </a:p>
          <a:p>
            <a:r>
              <a:rPr lang="en-US" sz="3600" dirty="0" smtClean="0"/>
              <a:t>Consists of tissue </a:t>
            </a:r>
            <a:r>
              <a:rPr lang="en-US" sz="3600" dirty="0" smtClean="0"/>
              <a:t>components of blood.</a:t>
            </a:r>
            <a:endParaRPr lang="en-US" sz="3600" dirty="0" smtClean="0"/>
          </a:p>
          <a:p>
            <a:r>
              <a:rPr lang="en-US" sz="3600" dirty="0" smtClean="0"/>
              <a:t>Does NOT contain Red blood cells and </a:t>
            </a:r>
            <a:r>
              <a:rPr lang="en-US" sz="3600" dirty="0" smtClean="0"/>
              <a:t>platelets.</a:t>
            </a:r>
          </a:p>
          <a:p>
            <a:r>
              <a:rPr lang="en-US" sz="3600" dirty="0" smtClean="0"/>
              <a:t>Lymph travels through the </a:t>
            </a:r>
            <a:r>
              <a:rPr lang="en-US" sz="3600" b="1" dirty="0" smtClean="0"/>
              <a:t>Lymph Vessels </a:t>
            </a:r>
            <a:r>
              <a:rPr lang="en-US" sz="3600" dirty="0" smtClean="0"/>
              <a:t>(thin walled tubes), an important part of the lymphatic system.</a:t>
            </a:r>
          </a:p>
          <a:p>
            <a:r>
              <a:rPr lang="en-US" sz="3600" dirty="0" smtClean="0"/>
              <a:t>When lymph passes through vessels, it becomes tissue fluid also called as lymph.</a:t>
            </a:r>
            <a:endParaRPr lang="en-US" sz="36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730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b="1" dirty="0" smtClean="0"/>
              <a:t>#2. Lymph Nodes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r>
              <a:rPr lang="en-US" dirty="0" smtClean="0"/>
              <a:t>All Lymph travels through lymph node.</a:t>
            </a:r>
          </a:p>
          <a:p>
            <a:r>
              <a:rPr lang="en-US" dirty="0" smtClean="0"/>
              <a:t>These are round, oval capsules.</a:t>
            </a:r>
          </a:p>
          <a:p>
            <a:r>
              <a:rPr lang="en-US" dirty="0" smtClean="0"/>
              <a:t>Spaced throughout the lymphatic system.</a:t>
            </a:r>
          </a:p>
          <a:p>
            <a:r>
              <a:rPr lang="en-US" dirty="0" smtClean="0"/>
              <a:t>Help clean cellular debris and dust that has entered the body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657600"/>
            <a:ext cx="4343400" cy="304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44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#3. Lymphocytes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3218"/>
            <a:ext cx="8534400" cy="4525963"/>
          </a:xfrm>
        </p:spPr>
        <p:txBody>
          <a:bodyPr/>
          <a:lstStyle/>
          <a:p>
            <a:r>
              <a:rPr lang="en-US" dirty="0" smtClean="0"/>
              <a:t>Type of White Blood Cell found in Lymph.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Types of Lymphocytes: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T-cells                    b. B-cells              c. NK-cells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(T-Lymphocyte)                 (B-Lymphocyte)        (Natural Killer cells)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752600" y="3886200"/>
            <a:ext cx="533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572000" y="37338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248400" y="3657600"/>
            <a:ext cx="533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78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b="1" dirty="0" smtClean="0"/>
              <a:t>#4.Leukocytes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Exist in addition to Lymphocytes in the Lymphatic System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Types: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a. Macrophage           b. </a:t>
            </a:r>
            <a:r>
              <a:rPr lang="en-US" dirty="0" smtClean="0"/>
              <a:t>Granulocytes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Leukocytes are involved in Immune System </a:t>
            </a:r>
            <a:r>
              <a:rPr lang="en-US" dirty="0" smtClean="0"/>
              <a:t>Responses</a:t>
            </a:r>
            <a:r>
              <a:rPr lang="en-US" dirty="0" smtClean="0"/>
              <a:t>, also called white blood cells.</a:t>
            </a:r>
            <a:endParaRPr lang="en-US" dirty="0" smtClean="0"/>
          </a:p>
          <a:p>
            <a:r>
              <a:rPr lang="en-US" dirty="0"/>
              <a:t>All </a:t>
            </a:r>
            <a:r>
              <a:rPr lang="en-US" b="1" dirty="0"/>
              <a:t>lymphocytes</a:t>
            </a:r>
            <a:r>
              <a:rPr lang="en-US" dirty="0"/>
              <a:t> are leukocytes but </a:t>
            </a:r>
            <a:r>
              <a:rPr lang="en-US" dirty="0" smtClean="0"/>
              <a:t>leukocytes </a:t>
            </a:r>
            <a:r>
              <a:rPr lang="en-US" dirty="0"/>
              <a:t>are not </a:t>
            </a:r>
            <a:r>
              <a:rPr lang="en-US" b="1" dirty="0" smtClean="0"/>
              <a:t>lymphocytes.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640843" y="2752299"/>
            <a:ext cx="457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777554" y="2870580"/>
            <a:ext cx="381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89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2281</TotalTime>
  <Words>1225</Words>
  <Application>Microsoft Office PowerPoint</Application>
  <PresentationFormat>On-screen Show (4:3)</PresentationFormat>
  <Paragraphs>236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Chapter # 6</vt:lpstr>
      <vt:lpstr>UNDERSTANDING  STRESS AND DISEASE.</vt:lpstr>
      <vt:lpstr>PowerPoint Presentation</vt:lpstr>
      <vt:lpstr>IMMUNE SYSTEM?</vt:lpstr>
      <vt:lpstr>ORGANS OF THE IMMUNE SYSTEM</vt:lpstr>
      <vt:lpstr>#1. Lymph</vt:lpstr>
      <vt:lpstr>#2. Lymph Nodes</vt:lpstr>
      <vt:lpstr>#3. Lymphocytes</vt:lpstr>
      <vt:lpstr>#4.Leukocytes</vt:lpstr>
      <vt:lpstr>#5. Thymus</vt:lpstr>
      <vt:lpstr>PowerPoint Presentation</vt:lpstr>
      <vt:lpstr>PowerPoint Presentation</vt:lpstr>
      <vt:lpstr>Key Point!!</vt:lpstr>
      <vt:lpstr>Functions of Immune System</vt:lpstr>
      <vt:lpstr>IMMUNE SYSTEM RESPONSES</vt:lpstr>
      <vt:lpstr>NonSpecific Immune System Response</vt:lpstr>
      <vt:lpstr>a. Phagocytosis </vt:lpstr>
      <vt:lpstr>PowerPoint Presentation</vt:lpstr>
      <vt:lpstr>PowerPoint Presentation</vt:lpstr>
      <vt:lpstr>PowerPoint Presentation</vt:lpstr>
      <vt:lpstr>b. Inflammation </vt:lpstr>
      <vt:lpstr>PowerPoint Presentation</vt:lpstr>
      <vt:lpstr>PowerPoint Presentation</vt:lpstr>
      <vt:lpstr>T-Cells</vt:lpstr>
      <vt:lpstr>B-Cell</vt:lpstr>
      <vt:lpstr>PowerPoint Presentation</vt:lpstr>
      <vt:lpstr>PowerPoint Presentation</vt:lpstr>
      <vt:lpstr>Immunity</vt:lpstr>
      <vt:lpstr>Humoral Immunity</vt:lpstr>
      <vt:lpstr>Creating Immunity</vt:lpstr>
      <vt:lpstr>Immune system Disorders</vt:lpstr>
      <vt:lpstr>PowerPoint Presentation</vt:lpstr>
      <vt:lpstr>PowerPoint Presentation</vt:lpstr>
      <vt:lpstr>PowerPoint Presentation</vt:lpstr>
      <vt:lpstr>PowerPoint Presentation</vt:lpstr>
      <vt:lpstr>History</vt:lpstr>
      <vt:lpstr>PowerPoint Presentation</vt:lpstr>
      <vt:lpstr>PowerPoint Presentation</vt:lpstr>
      <vt:lpstr>PowerPoint Presentation</vt:lpstr>
      <vt:lpstr>Physical Mechanism of Influence</vt:lpstr>
      <vt:lpstr>PowerPoint Presentation</vt:lpstr>
      <vt:lpstr>Diathesis Stress Model</vt:lpstr>
      <vt:lpstr>PowerPoint Presentation</vt:lpstr>
      <vt:lpstr>Stress and Disease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Stress and Psychological Disorders</vt:lpstr>
      <vt:lpstr>PowerPoint Presentation</vt:lpstr>
      <vt:lpstr>Post-Traumatic Stress Disorder(PTSD)</vt:lpstr>
      <vt:lpstr>PowerPoint Presentation</vt:lpstr>
      <vt:lpstr>PowerPoint Presentation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 STRESS AND DISEASE.</dc:title>
  <dc:creator>DELL COMPUTERs</dc:creator>
  <cp:lastModifiedBy>DELL COMPUTERs</cp:lastModifiedBy>
  <cp:revision>43</cp:revision>
  <dcterms:created xsi:type="dcterms:W3CDTF">2020-03-07T08:49:56Z</dcterms:created>
  <dcterms:modified xsi:type="dcterms:W3CDTF">2020-03-09T16:56:56Z</dcterms:modified>
</cp:coreProperties>
</file>